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279" r:id="rId50"/>
    <p:sldId id="280" r:id="rId51"/>
    <p:sldId id="281" r:id="rId52"/>
    <p:sldId id="282" r:id="rId53"/>
    <p:sldId id="283" r:id="rId54"/>
    <p:sldId id="284" r:id="rId55"/>
    <p:sldId id="285" r:id="rId56"/>
    <p:sldId id="286" r:id="rId57"/>
    <p:sldId id="287" r:id="rId5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Light" charset="1" panose="020B0306030504020204"/>
      <p:regular r:id="rId10"/>
    </p:embeddedFont>
    <p:embeddedFont>
      <p:font typeface="Open Sans Light Bold" charset="1" panose="020B0806030504020204"/>
      <p:regular r:id="rId11"/>
    </p:embeddedFont>
    <p:embeddedFont>
      <p:font typeface="Open Sans Light Italics" charset="1" panose="020B0306030504020204"/>
      <p:regular r:id="rId12"/>
    </p:embeddedFont>
    <p:embeddedFont>
      <p:font typeface="Open Sans Light Bold Italics" charset="1" panose="020B0806030504020204"/>
      <p:regular r:id="rId13"/>
    </p:embeddedFont>
    <p:embeddedFont>
      <p:font typeface="Agrandir" charset="1" panose="00000500000000000000"/>
      <p:regular r:id="rId14"/>
    </p:embeddedFont>
    <p:embeddedFont>
      <p:font typeface="Agrandir Bold" charset="1" panose="00000800000000000000"/>
      <p:regular r:id="rId15"/>
    </p:embeddedFont>
    <p:embeddedFont>
      <p:font typeface="Agrandir Italics" charset="1" panose="00000500000000000000"/>
      <p:regular r:id="rId16"/>
    </p:embeddedFont>
    <p:embeddedFont>
      <p:font typeface="Agrandir Bold Italics" charset="1" panose="00000800000000000000"/>
      <p:regular r:id="rId17"/>
    </p:embeddedFont>
    <p:embeddedFont>
      <p:font typeface="Agrandir Medium" charset="1" panose="00000600000000000000"/>
      <p:regular r:id="rId18"/>
    </p:embeddedFont>
    <p:embeddedFont>
      <p:font typeface="Agrandir Medium Bold" charset="1" panose="00000900000000000000"/>
      <p:regular r:id="rId19"/>
    </p:embeddedFont>
    <p:embeddedFont>
      <p:font typeface="Agrandir Medium Italics" charset="1" panose="00000600000000000000"/>
      <p:regular r:id="rId20"/>
    </p:embeddedFont>
    <p:embeddedFont>
      <p:font typeface="Agrandir Medium Bold Italics" charset="1" panose="00000900000000000000"/>
      <p:regular r:id="rId21"/>
    </p:embeddedFont>
    <p:embeddedFont>
      <p:font typeface="Arcade Gamer" charset="1" panose="00000000000000000000"/>
      <p:regular r:id="rId22"/>
    </p:embeddedFont>
    <p:embeddedFont>
      <p:font typeface="Canva Sans" charset="1" panose="020B0503030501040103"/>
      <p:regular r:id="rId23"/>
    </p:embeddedFont>
    <p:embeddedFont>
      <p:font typeface="Canva Sans Bold" charset="1" panose="020B0803030501040103"/>
      <p:regular r:id="rId24"/>
    </p:embeddedFont>
    <p:embeddedFont>
      <p:font typeface="Canva Sans Italics" charset="1" panose="020B0503030501040103"/>
      <p:regular r:id="rId25"/>
    </p:embeddedFont>
    <p:embeddedFont>
      <p:font typeface="Canva Sans Bold Italics" charset="1" panose="020B08030305010401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slides/slide1.xml" Type="http://schemas.openxmlformats.org/officeDocument/2006/relationships/slide"/><Relationship Id="rId28" Target="slides/slide2.xml" Type="http://schemas.openxmlformats.org/officeDocument/2006/relationships/slide"/><Relationship Id="rId29" Target="slides/slide3.xml" Type="http://schemas.openxmlformats.org/officeDocument/2006/relationships/slide"/><Relationship Id="rId3" Target="viewProps.xml" Type="http://schemas.openxmlformats.org/officeDocument/2006/relationships/viewProps"/><Relationship Id="rId30" Target="slides/slide4.xml" Type="http://schemas.openxmlformats.org/officeDocument/2006/relationships/slide"/><Relationship Id="rId31" Target="slides/slide5.xml" Type="http://schemas.openxmlformats.org/officeDocument/2006/relationships/slide"/><Relationship Id="rId32" Target="slides/slide6.xml" Type="http://schemas.openxmlformats.org/officeDocument/2006/relationships/slide"/><Relationship Id="rId33" Target="slides/slide7.xml" Type="http://schemas.openxmlformats.org/officeDocument/2006/relationships/slide"/><Relationship Id="rId34" Target="slides/slide8.xml" Type="http://schemas.openxmlformats.org/officeDocument/2006/relationships/slide"/><Relationship Id="rId35" Target="slides/slide9.xml" Type="http://schemas.openxmlformats.org/officeDocument/2006/relationships/slide"/><Relationship Id="rId36" Target="slides/slide10.xml" Type="http://schemas.openxmlformats.org/officeDocument/2006/relationships/slide"/><Relationship Id="rId37" Target="slides/slide11.xml" Type="http://schemas.openxmlformats.org/officeDocument/2006/relationships/slide"/><Relationship Id="rId38" Target="slides/slide12.xml" Type="http://schemas.openxmlformats.org/officeDocument/2006/relationships/slide"/><Relationship Id="rId39" Target="slides/slide13.xml" Type="http://schemas.openxmlformats.org/officeDocument/2006/relationships/slide"/><Relationship Id="rId4" Target="theme/theme1.xml" Type="http://schemas.openxmlformats.org/officeDocument/2006/relationships/theme"/><Relationship Id="rId40" Target="slides/slide14.xml" Type="http://schemas.openxmlformats.org/officeDocument/2006/relationships/slide"/><Relationship Id="rId41" Target="slides/slide15.xml" Type="http://schemas.openxmlformats.org/officeDocument/2006/relationships/slide"/><Relationship Id="rId42" Target="slides/slide16.xml" Type="http://schemas.openxmlformats.org/officeDocument/2006/relationships/slide"/><Relationship Id="rId43" Target="slides/slide17.xml" Type="http://schemas.openxmlformats.org/officeDocument/2006/relationships/slide"/><Relationship Id="rId44" Target="slides/slide18.xml" Type="http://schemas.openxmlformats.org/officeDocument/2006/relationships/slide"/><Relationship Id="rId45" Target="slides/slide19.xml" Type="http://schemas.openxmlformats.org/officeDocument/2006/relationships/slide"/><Relationship Id="rId46" Target="slides/slide20.xml" Type="http://schemas.openxmlformats.org/officeDocument/2006/relationships/slide"/><Relationship Id="rId47" Target="slides/slide21.xml" Type="http://schemas.openxmlformats.org/officeDocument/2006/relationships/slide"/><Relationship Id="rId48" Target="slides/slide22.xml" Type="http://schemas.openxmlformats.org/officeDocument/2006/relationships/slide"/><Relationship Id="rId49" Target="slides/slide23.xml" Type="http://schemas.openxmlformats.org/officeDocument/2006/relationships/slide"/><Relationship Id="rId5" Target="tableStyles.xml" Type="http://schemas.openxmlformats.org/officeDocument/2006/relationships/tableStyles"/><Relationship Id="rId50" Target="slides/slide24.xml" Type="http://schemas.openxmlformats.org/officeDocument/2006/relationships/slide"/><Relationship Id="rId51" Target="slides/slide25.xml" Type="http://schemas.openxmlformats.org/officeDocument/2006/relationships/slide"/><Relationship Id="rId52" Target="slides/slide26.xml" Type="http://schemas.openxmlformats.org/officeDocument/2006/relationships/slide"/><Relationship Id="rId53" Target="slides/slide27.xml" Type="http://schemas.openxmlformats.org/officeDocument/2006/relationships/slide"/><Relationship Id="rId54" Target="slides/slide28.xml" Type="http://schemas.openxmlformats.org/officeDocument/2006/relationships/slide"/><Relationship Id="rId55" Target="slides/slide29.xml" Type="http://schemas.openxmlformats.org/officeDocument/2006/relationships/slide"/><Relationship Id="rId56" Target="slides/slide30.xml" Type="http://schemas.openxmlformats.org/officeDocument/2006/relationships/slide"/><Relationship Id="rId57" Target="slides/slide31.xml" Type="http://schemas.openxmlformats.org/officeDocument/2006/relationships/slide"/><Relationship Id="rId58" Target="slides/slide32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svg>
</file>

<file path=ppt/media/image53.png>
</file>

<file path=ppt/media/image54.sv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gif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3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14.gif" Type="http://schemas.openxmlformats.org/officeDocument/2006/relationships/image"/><Relationship Id="rId9" Target="../media/image3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5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14.gif" Type="http://schemas.openxmlformats.org/officeDocument/2006/relationships/image"/><Relationship Id="rId9" Target="../media/image3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7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14.gif" Type="http://schemas.openxmlformats.org/officeDocument/2006/relationships/image"/><Relationship Id="rId9" Target="../media/image3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14.gif" Type="http://schemas.openxmlformats.org/officeDocument/2006/relationships/image"/><Relationship Id="rId9" Target="../media/image3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4.gif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1.png" Type="http://schemas.openxmlformats.org/officeDocument/2006/relationships/image"/><Relationship Id="rId11" Target="../media/image42.svg" Type="http://schemas.openxmlformats.org/officeDocument/2006/relationships/image"/><Relationship Id="rId12" Target="../media/image14.gif" Type="http://schemas.openxmlformats.org/officeDocument/2006/relationships/image"/><Relationship Id="rId13" Target="../media/image43.png" Type="http://schemas.openxmlformats.org/officeDocument/2006/relationships/image"/><Relationship Id="rId14" Target="../media/image44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39.png" Type="http://schemas.openxmlformats.org/officeDocument/2006/relationships/image"/><Relationship Id="rId9" Target="../media/image40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1.png" Type="http://schemas.openxmlformats.org/officeDocument/2006/relationships/image"/><Relationship Id="rId11" Target="../media/image42.svg" Type="http://schemas.openxmlformats.org/officeDocument/2006/relationships/image"/><Relationship Id="rId12" Target="../media/image14.gif" Type="http://schemas.openxmlformats.org/officeDocument/2006/relationships/image"/><Relationship Id="rId13" Target="../media/image45.png" Type="http://schemas.openxmlformats.org/officeDocument/2006/relationships/image"/><Relationship Id="rId14" Target="../media/image46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39.png" Type="http://schemas.openxmlformats.org/officeDocument/2006/relationships/image"/><Relationship Id="rId9" Target="../media/image40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1.png" Type="http://schemas.openxmlformats.org/officeDocument/2006/relationships/image"/><Relationship Id="rId11" Target="../media/image42.svg" Type="http://schemas.openxmlformats.org/officeDocument/2006/relationships/image"/><Relationship Id="rId12" Target="../media/image14.gif" Type="http://schemas.openxmlformats.org/officeDocument/2006/relationships/image"/><Relationship Id="rId13" Target="../media/image47.png" Type="http://schemas.openxmlformats.org/officeDocument/2006/relationships/image"/><Relationship Id="rId14" Target="../media/image48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39.png" Type="http://schemas.openxmlformats.org/officeDocument/2006/relationships/image"/><Relationship Id="rId9" Target="../media/image40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1.png" Type="http://schemas.openxmlformats.org/officeDocument/2006/relationships/image"/><Relationship Id="rId11" Target="../media/image42.svg" Type="http://schemas.openxmlformats.org/officeDocument/2006/relationships/image"/><Relationship Id="rId12" Target="../media/image14.gif" Type="http://schemas.openxmlformats.org/officeDocument/2006/relationships/image"/><Relationship Id="rId13" Target="../media/image49.png" Type="http://schemas.openxmlformats.org/officeDocument/2006/relationships/image"/><Relationship Id="rId14" Target="../media/image50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39.png" Type="http://schemas.openxmlformats.org/officeDocument/2006/relationships/image"/><Relationship Id="rId9" Target="../media/image40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4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4.gif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4.gif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4.gif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svg" Type="http://schemas.openxmlformats.org/officeDocument/2006/relationships/image"/><Relationship Id="rId11" Target="../media/image53.png" Type="http://schemas.openxmlformats.org/officeDocument/2006/relationships/image"/><Relationship Id="rId12" Target="../media/image54.svg" Type="http://schemas.openxmlformats.org/officeDocument/2006/relationships/image"/><Relationship Id="rId13" Target="../media/image8.png" Type="http://schemas.openxmlformats.org/officeDocument/2006/relationships/image"/><Relationship Id="rId14" Target="../media/image9.svg" Type="http://schemas.openxmlformats.org/officeDocument/2006/relationships/image"/><Relationship Id="rId15" Target="../media/image10.png" Type="http://schemas.openxmlformats.org/officeDocument/2006/relationships/image"/><Relationship Id="rId16" Target="../media/image11.svg" Type="http://schemas.openxmlformats.org/officeDocument/2006/relationships/image"/><Relationship Id="rId17" Target="../media/image14.gif" Type="http://schemas.openxmlformats.org/officeDocument/2006/relationships/image"/><Relationship Id="rId18" Target="../media/image55.png" Type="http://schemas.openxmlformats.org/officeDocument/2006/relationships/image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svg" Type="http://schemas.openxmlformats.org/officeDocument/2006/relationships/image"/><Relationship Id="rId11" Target="../media/image53.png" Type="http://schemas.openxmlformats.org/officeDocument/2006/relationships/image"/><Relationship Id="rId12" Target="../media/image54.svg" Type="http://schemas.openxmlformats.org/officeDocument/2006/relationships/image"/><Relationship Id="rId13" Target="../media/image8.png" Type="http://schemas.openxmlformats.org/officeDocument/2006/relationships/image"/><Relationship Id="rId14" Target="../media/image9.svg" Type="http://schemas.openxmlformats.org/officeDocument/2006/relationships/image"/><Relationship Id="rId15" Target="../media/image10.png" Type="http://schemas.openxmlformats.org/officeDocument/2006/relationships/image"/><Relationship Id="rId16" Target="../media/image11.svg" Type="http://schemas.openxmlformats.org/officeDocument/2006/relationships/image"/><Relationship Id="rId17" Target="../media/image14.gif" Type="http://schemas.openxmlformats.org/officeDocument/2006/relationships/image"/><Relationship Id="rId18" Target="../media/image56.png" Type="http://schemas.openxmlformats.org/officeDocument/2006/relationships/image"/><Relationship Id="rId19" Target="../media/image57.png" Type="http://schemas.openxmlformats.org/officeDocument/2006/relationships/image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svg" Type="http://schemas.openxmlformats.org/officeDocument/2006/relationships/image"/><Relationship Id="rId11" Target="../media/image53.png" Type="http://schemas.openxmlformats.org/officeDocument/2006/relationships/image"/><Relationship Id="rId12" Target="../media/image54.svg" Type="http://schemas.openxmlformats.org/officeDocument/2006/relationships/image"/><Relationship Id="rId13" Target="../media/image8.png" Type="http://schemas.openxmlformats.org/officeDocument/2006/relationships/image"/><Relationship Id="rId14" Target="../media/image9.svg" Type="http://schemas.openxmlformats.org/officeDocument/2006/relationships/image"/><Relationship Id="rId15" Target="../media/image10.png" Type="http://schemas.openxmlformats.org/officeDocument/2006/relationships/image"/><Relationship Id="rId16" Target="../media/image11.svg" Type="http://schemas.openxmlformats.org/officeDocument/2006/relationships/image"/><Relationship Id="rId17" Target="../media/image14.gif" Type="http://schemas.openxmlformats.org/officeDocument/2006/relationships/image"/><Relationship Id="rId18" Target="../media/image58.png" Type="http://schemas.openxmlformats.org/officeDocument/2006/relationships/image"/><Relationship Id="rId19" Target="../media/image59.png" Type="http://schemas.openxmlformats.org/officeDocument/2006/relationships/image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svg" Type="http://schemas.openxmlformats.org/officeDocument/2006/relationships/image"/><Relationship Id="rId11" Target="../media/image53.png" Type="http://schemas.openxmlformats.org/officeDocument/2006/relationships/image"/><Relationship Id="rId12" Target="../media/image54.svg" Type="http://schemas.openxmlformats.org/officeDocument/2006/relationships/image"/><Relationship Id="rId13" Target="../media/image8.png" Type="http://schemas.openxmlformats.org/officeDocument/2006/relationships/image"/><Relationship Id="rId14" Target="../media/image9.svg" Type="http://schemas.openxmlformats.org/officeDocument/2006/relationships/image"/><Relationship Id="rId15" Target="../media/image10.png" Type="http://schemas.openxmlformats.org/officeDocument/2006/relationships/image"/><Relationship Id="rId16" Target="../media/image11.svg" Type="http://schemas.openxmlformats.org/officeDocument/2006/relationships/image"/><Relationship Id="rId17" Target="../media/image14.gif" Type="http://schemas.openxmlformats.org/officeDocument/2006/relationships/image"/><Relationship Id="rId18" Target="../media/image60.png" Type="http://schemas.openxmlformats.org/officeDocument/2006/relationships/image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svg" Type="http://schemas.openxmlformats.org/officeDocument/2006/relationships/image"/><Relationship Id="rId11" Target="../media/image53.png" Type="http://schemas.openxmlformats.org/officeDocument/2006/relationships/image"/><Relationship Id="rId12" Target="../media/image54.svg" Type="http://schemas.openxmlformats.org/officeDocument/2006/relationships/image"/><Relationship Id="rId13" Target="../media/image8.png" Type="http://schemas.openxmlformats.org/officeDocument/2006/relationships/image"/><Relationship Id="rId14" Target="../media/image9.svg" Type="http://schemas.openxmlformats.org/officeDocument/2006/relationships/image"/><Relationship Id="rId15" Target="../media/image10.png" Type="http://schemas.openxmlformats.org/officeDocument/2006/relationships/image"/><Relationship Id="rId16" Target="../media/image11.svg" Type="http://schemas.openxmlformats.org/officeDocument/2006/relationships/image"/><Relationship Id="rId17" Target="../media/image14.gif" Type="http://schemas.openxmlformats.org/officeDocument/2006/relationships/image"/><Relationship Id="rId18" Target="../media/image61.png" Type="http://schemas.openxmlformats.org/officeDocument/2006/relationships/image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svg" Type="http://schemas.openxmlformats.org/officeDocument/2006/relationships/image"/><Relationship Id="rId11" Target="../media/image53.png" Type="http://schemas.openxmlformats.org/officeDocument/2006/relationships/image"/><Relationship Id="rId12" Target="../media/image54.svg" Type="http://schemas.openxmlformats.org/officeDocument/2006/relationships/image"/><Relationship Id="rId13" Target="../media/image8.png" Type="http://schemas.openxmlformats.org/officeDocument/2006/relationships/image"/><Relationship Id="rId14" Target="../media/image9.svg" Type="http://schemas.openxmlformats.org/officeDocument/2006/relationships/image"/><Relationship Id="rId15" Target="../media/image10.png" Type="http://schemas.openxmlformats.org/officeDocument/2006/relationships/image"/><Relationship Id="rId16" Target="../media/image11.svg" Type="http://schemas.openxmlformats.org/officeDocument/2006/relationships/image"/><Relationship Id="rId17" Target="../media/image14.gif" Type="http://schemas.openxmlformats.org/officeDocument/2006/relationships/image"/><Relationship Id="rId18" Target="../media/image62.png" Type="http://schemas.openxmlformats.org/officeDocument/2006/relationships/image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svg" Type="http://schemas.openxmlformats.org/officeDocument/2006/relationships/image"/><Relationship Id="rId11" Target="../media/image53.png" Type="http://schemas.openxmlformats.org/officeDocument/2006/relationships/image"/><Relationship Id="rId12" Target="../media/image54.svg" Type="http://schemas.openxmlformats.org/officeDocument/2006/relationships/image"/><Relationship Id="rId13" Target="../media/image8.png" Type="http://schemas.openxmlformats.org/officeDocument/2006/relationships/image"/><Relationship Id="rId14" Target="../media/image9.svg" Type="http://schemas.openxmlformats.org/officeDocument/2006/relationships/image"/><Relationship Id="rId15" Target="../media/image10.png" Type="http://schemas.openxmlformats.org/officeDocument/2006/relationships/image"/><Relationship Id="rId16" Target="../media/image11.svg" Type="http://schemas.openxmlformats.org/officeDocument/2006/relationships/image"/><Relationship Id="rId17" Target="../media/image14.gif" Type="http://schemas.openxmlformats.org/officeDocument/2006/relationships/image"/><Relationship Id="rId18" Target="../media/image63.png" Type="http://schemas.openxmlformats.org/officeDocument/2006/relationships/image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png" Type="http://schemas.openxmlformats.org/officeDocument/2006/relationships/image"/><Relationship Id="rId11" Target="../media/image18.svg" Type="http://schemas.openxmlformats.org/officeDocument/2006/relationships/image"/><Relationship Id="rId12" Target="../media/image19.png" Type="http://schemas.openxmlformats.org/officeDocument/2006/relationships/image"/><Relationship Id="rId13" Target="../media/image20.png" Type="http://schemas.openxmlformats.org/officeDocument/2006/relationships/image"/><Relationship Id="rId14" Target="../media/image21.svg" Type="http://schemas.openxmlformats.org/officeDocument/2006/relationships/image"/><Relationship Id="rId15" Target="../media/image22.png" Type="http://schemas.openxmlformats.org/officeDocument/2006/relationships/image"/><Relationship Id="rId16" Target="../media/image23.svg" Type="http://schemas.openxmlformats.org/officeDocument/2006/relationships/image"/><Relationship Id="rId17" Target="../media/image14.gif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0.png" Type="http://schemas.openxmlformats.org/officeDocument/2006/relationships/image"/><Relationship Id="rId9" Target="../media/image11.sv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svg" Type="http://schemas.openxmlformats.org/officeDocument/2006/relationships/image"/><Relationship Id="rId11" Target="../media/image53.png" Type="http://schemas.openxmlformats.org/officeDocument/2006/relationships/image"/><Relationship Id="rId12" Target="../media/image54.svg" Type="http://schemas.openxmlformats.org/officeDocument/2006/relationships/image"/><Relationship Id="rId13" Target="../media/image8.png" Type="http://schemas.openxmlformats.org/officeDocument/2006/relationships/image"/><Relationship Id="rId14" Target="../media/image9.svg" Type="http://schemas.openxmlformats.org/officeDocument/2006/relationships/image"/><Relationship Id="rId15" Target="../media/image10.png" Type="http://schemas.openxmlformats.org/officeDocument/2006/relationships/image"/><Relationship Id="rId16" Target="../media/image11.svg" Type="http://schemas.openxmlformats.org/officeDocument/2006/relationships/image"/><Relationship Id="rId17" Target="../media/image14.gif" Type="http://schemas.openxmlformats.org/officeDocument/2006/relationships/image"/><Relationship Id="rId18" Target="../media/image64.png" Type="http://schemas.openxmlformats.org/officeDocument/2006/relationships/image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2.svg" Type="http://schemas.openxmlformats.org/officeDocument/2006/relationships/image"/><Relationship Id="rId11" Target="../media/image53.png" Type="http://schemas.openxmlformats.org/officeDocument/2006/relationships/image"/><Relationship Id="rId12" Target="../media/image54.svg" Type="http://schemas.openxmlformats.org/officeDocument/2006/relationships/image"/><Relationship Id="rId13" Target="../media/image8.png" Type="http://schemas.openxmlformats.org/officeDocument/2006/relationships/image"/><Relationship Id="rId14" Target="../media/image9.svg" Type="http://schemas.openxmlformats.org/officeDocument/2006/relationships/image"/><Relationship Id="rId15" Target="../media/image10.png" Type="http://schemas.openxmlformats.org/officeDocument/2006/relationships/image"/><Relationship Id="rId16" Target="../media/image11.svg" Type="http://schemas.openxmlformats.org/officeDocument/2006/relationships/image"/><Relationship Id="rId17" Target="../media/image14.gif" Type="http://schemas.openxmlformats.org/officeDocument/2006/relationships/image"/><Relationship Id="rId18" Target="../media/image65.png" Type="http://schemas.openxmlformats.org/officeDocument/2006/relationships/image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51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11" Target="../media/image14.gif" Type="http://schemas.openxmlformats.org/officeDocument/2006/relationships/image"/><Relationship Id="rId2" Target="../media/image19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4.gif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4.gif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4.gif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14.gif" Type="http://schemas.openxmlformats.org/officeDocument/2006/relationships/image"/><Relationship Id="rId9" Target="../media/image2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png" Type="http://schemas.openxmlformats.org/officeDocument/2006/relationships/image"/><Relationship Id="rId11" Target="../media/image29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14.gif" Type="http://schemas.openxmlformats.org/officeDocument/2006/relationships/image"/><Relationship Id="rId9" Target="../media/image2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1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14.gif" Type="http://schemas.openxmlformats.org/officeDocument/2006/relationships/image"/><Relationship Id="rId9" Target="../media/image3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01553" y="8877726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79748" y="6717111"/>
            <a:ext cx="1857139" cy="2348106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752710" y="6048798"/>
            <a:ext cx="3838441" cy="3531365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202270" y="5516961"/>
            <a:ext cx="3101722" cy="3921718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861470" y="6048798"/>
            <a:ext cx="1376584" cy="301642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4498912" y="7477820"/>
            <a:ext cx="3543105" cy="170954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38074" y="2793208"/>
            <a:ext cx="3584014" cy="1831105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4517830" y="5646233"/>
            <a:ext cx="9252340" cy="643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7"/>
              </a:lnSpc>
            </a:pPr>
            <a:r>
              <a:rPr lang="en-US" sz="3176">
                <a:solidFill>
                  <a:srgbClr val="000000"/>
                </a:solidFill>
                <a:latin typeface="Agrandir"/>
              </a:rPr>
              <a:t>Presented by: Diky Nawa Dwi Putra</a:t>
            </a:r>
          </a:p>
        </p:txBody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687942" y="8260940"/>
            <a:ext cx="1697891" cy="1852857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2980505" y="2284192"/>
            <a:ext cx="12326990" cy="2503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90"/>
              </a:lnSpc>
            </a:pPr>
            <a:r>
              <a:rPr lang="en-US" sz="5971">
                <a:solidFill>
                  <a:srgbClr val="000000"/>
                </a:solidFill>
                <a:latin typeface="Arcade Gamer"/>
              </a:rPr>
              <a:t>ANALISIS </a:t>
            </a:r>
          </a:p>
          <a:p>
            <a:pPr algn="ctr">
              <a:lnSpc>
                <a:spcPts val="6390"/>
              </a:lnSpc>
            </a:pPr>
            <a:r>
              <a:rPr lang="en-US" sz="5971">
                <a:solidFill>
                  <a:srgbClr val="000000"/>
                </a:solidFill>
                <a:latin typeface="Arcade Gamer"/>
              </a:rPr>
              <a:t> DATA TWITTER NETIZEN INDONESIA</a:t>
            </a:r>
          </a:p>
        </p:txBody>
      </p:sp>
      <p:pic>
        <p:nvPicPr>
          <p:cNvPr name="Picture 19" id="19"/>
          <p:cNvPicPr>
            <a:picLocks noChangeAspect="true"/>
          </p:cNvPicPr>
          <p:nvPr/>
        </p:nvPicPr>
        <p:blipFill>
          <a:blip r:embed="rId15"/>
          <a:srcRect l="0" t="0" r="0" b="0"/>
          <a:stretch>
            <a:fillRect/>
          </a:stretch>
        </p:blipFill>
        <p:spPr>
          <a:xfrm flipH="false" flipV="false" rot="0">
            <a:off x="16761891" y="444883"/>
            <a:ext cx="1125685" cy="99623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050519" y="596962"/>
            <a:ext cx="3345291" cy="170913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6895" y="-622233"/>
            <a:ext cx="3231363" cy="1650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49465" y="717026"/>
            <a:ext cx="2993575" cy="54428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560936" y="2885230"/>
            <a:ext cx="5396727" cy="682344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2550872" y="218910"/>
            <a:ext cx="1125685" cy="996231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249465" y="1534109"/>
            <a:ext cx="5351847" cy="5668813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0"/>
          <a:srcRect l="0" t="0" r="0" b="538"/>
          <a:stretch>
            <a:fillRect/>
          </a:stretch>
        </p:blipFill>
        <p:spPr>
          <a:xfrm flipH="false" flipV="false" rot="0">
            <a:off x="9506480" y="1534109"/>
            <a:ext cx="4507134" cy="5668813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3669069" y="623417"/>
            <a:ext cx="13835652" cy="75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sz="5076">
                <a:solidFill>
                  <a:srgbClr val="000000"/>
                </a:solidFill>
                <a:latin typeface="Arcade Gamer"/>
              </a:rPr>
              <a:t>EXPLORATORY DATA ANALYSIS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7355323"/>
            <a:ext cx="5520001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Nilai Rata-Rata setiap kolom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44000" y="7355323"/>
            <a:ext cx="4869614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nilai tengah setiap kolom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050519" y="596962"/>
            <a:ext cx="3345291" cy="170913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6895" y="-622233"/>
            <a:ext cx="3231363" cy="1650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49465" y="717026"/>
            <a:ext cx="2993575" cy="54428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560936" y="2885230"/>
            <a:ext cx="5396727" cy="682344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2550872" y="218910"/>
            <a:ext cx="1125685" cy="996231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249465" y="1373972"/>
            <a:ext cx="6207829" cy="5711202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0">
            <a:off x="9421396" y="1373972"/>
            <a:ext cx="5562361" cy="5683020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3669069" y="623417"/>
            <a:ext cx="13835652" cy="75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sz="5076">
                <a:solidFill>
                  <a:srgbClr val="000000"/>
                </a:solidFill>
                <a:latin typeface="Arcade Gamer"/>
              </a:rPr>
              <a:t>EXPLORATORY DATA ANALYSIS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525" y="7355323"/>
            <a:ext cx="5520001" cy="161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Skewness bernilai positif untuk kolom total_char dan total_word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990971" y="7073554"/>
            <a:ext cx="5992786" cy="215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kurtosis kolom total_char dan total_word cenderung menghasilkan lebih sedikit nilai outlier.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050519" y="596962"/>
            <a:ext cx="3345291" cy="170913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6895" y="-622233"/>
            <a:ext cx="3231363" cy="1650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49465" y="717026"/>
            <a:ext cx="2993575" cy="54428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560936" y="2885230"/>
            <a:ext cx="5396727" cy="682344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2550872" y="218910"/>
            <a:ext cx="1125685" cy="996231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/>
          <a:srcRect l="0" t="0" r="721" b="0"/>
          <a:stretch>
            <a:fillRect/>
          </a:stretch>
        </p:blipFill>
        <p:spPr>
          <a:xfrm flipH="false" flipV="false" rot="0">
            <a:off x="249465" y="1627462"/>
            <a:ext cx="5731301" cy="1878864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0">
            <a:off x="9989557" y="1627462"/>
            <a:ext cx="6248315" cy="1878864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3669069" y="623417"/>
            <a:ext cx="13835652" cy="75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sz="5076">
                <a:solidFill>
                  <a:srgbClr val="000000"/>
                </a:solidFill>
                <a:latin typeface="Arcade Gamer"/>
              </a:rPr>
              <a:t>EXPLORATORY DATA ANALYSIS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9465" y="3773026"/>
            <a:ext cx="6067663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Modus pada kolom total_char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023788" y="3773026"/>
            <a:ext cx="6187321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Modus pada kolom total_word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050519" y="596962"/>
            <a:ext cx="3345291" cy="170913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6895" y="-622233"/>
            <a:ext cx="3231363" cy="1650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49465" y="717026"/>
            <a:ext cx="2993575" cy="54428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560936" y="2885230"/>
            <a:ext cx="5396727" cy="682344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2550872" y="218910"/>
            <a:ext cx="1125685" cy="996231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6323263" y="1451532"/>
            <a:ext cx="5571306" cy="6103655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3669069" y="623417"/>
            <a:ext cx="13835652" cy="75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sz="5076">
                <a:solidFill>
                  <a:srgbClr val="000000"/>
                </a:solidFill>
                <a:latin typeface="Arcade Gamer"/>
              </a:rPr>
              <a:t>EXPLORATORY DATA ANALYSIS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34782" y="8028065"/>
            <a:ext cx="6148268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Pengecekan Outlier pada data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3956" y="5809337"/>
            <a:ext cx="19315912" cy="7177216"/>
            <a:chOff x="0" y="0"/>
            <a:chExt cx="25754550" cy="956962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1413448"/>
              <a:ext cx="3136786" cy="6661128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771976" y="2908493"/>
              <a:ext cx="3136786" cy="666112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541493" y="0"/>
              <a:ext cx="3136786" cy="6661128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1311010" y="1413448"/>
              <a:ext cx="3136786" cy="666112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5080527" y="547232"/>
              <a:ext cx="3136786" cy="6661128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848247" y="2908493"/>
              <a:ext cx="3136786" cy="6661128"/>
            </a:xfrm>
            <a:prstGeom prst="rect">
              <a:avLst/>
            </a:prstGeom>
          </p:spPr>
        </p:pic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2617764" y="1413448"/>
              <a:ext cx="3136786" cy="6661128"/>
            </a:xfrm>
            <a:prstGeom prst="rect">
              <a:avLst/>
            </a:prstGeom>
          </p:spPr>
        </p:pic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763307" y="2485215"/>
            <a:ext cx="3584014" cy="1831105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2096381" y="2919680"/>
            <a:ext cx="14095237" cy="2831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92"/>
              </a:lnSpc>
            </a:pPr>
            <a:r>
              <a:rPr lang="en-US" sz="9993">
                <a:solidFill>
                  <a:srgbClr val="000000"/>
                </a:solidFill>
                <a:latin typeface="Arcade Gamer"/>
              </a:rPr>
              <a:t>RESULT AND INSIGHT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9394076" y="32469"/>
            <a:ext cx="1125685" cy="99623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050519" y="596962"/>
            <a:ext cx="3345291" cy="170913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6895" y="-622233"/>
            <a:ext cx="3231363" cy="1650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618226" y="3101983"/>
            <a:ext cx="5396727" cy="682344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757" y="7348593"/>
            <a:ext cx="2132964" cy="492911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41146" y="7348593"/>
            <a:ext cx="2150888" cy="4929118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2550872" y="218910"/>
            <a:ext cx="1125685" cy="996231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/>
          <a:srcRect l="0" t="0" r="0" b="0"/>
          <a:stretch>
            <a:fillRect/>
          </a:stretch>
        </p:blipFill>
        <p:spPr>
          <a:xfrm flipH="false" flipV="false" rot="0">
            <a:off x="653933" y="1451532"/>
            <a:ext cx="6540690" cy="4059739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4"/>
          <a:srcRect l="0" t="0" r="0" b="0"/>
          <a:stretch>
            <a:fillRect/>
          </a:stretch>
        </p:blipFill>
        <p:spPr>
          <a:xfrm flipH="false" flipV="false" rot="0">
            <a:off x="8491069" y="1451532"/>
            <a:ext cx="6500007" cy="4346102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3669069" y="616012"/>
            <a:ext cx="13835652" cy="75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sz="5076">
                <a:solidFill>
                  <a:srgbClr val="000000"/>
                </a:solidFill>
                <a:latin typeface="Arcade Gamer"/>
              </a:rPr>
              <a:t>RESULT AND INSIGHT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715359" y="6131008"/>
            <a:ext cx="7025713" cy="2399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Tweet yang termasuk hate speech(1) ternyata lebih sedikit dibandingkan yang bukan(0)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050519" y="596962"/>
            <a:ext cx="3345291" cy="170913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6895" y="-622233"/>
            <a:ext cx="3231363" cy="1650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618226" y="3101983"/>
            <a:ext cx="5396727" cy="682344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757" y="7348593"/>
            <a:ext cx="2132964" cy="492911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41146" y="7348593"/>
            <a:ext cx="2150888" cy="4929118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2550872" y="218910"/>
            <a:ext cx="1125685" cy="996231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/>
          <a:srcRect l="0" t="0" r="0" b="0"/>
          <a:stretch>
            <a:fillRect/>
          </a:stretch>
        </p:blipFill>
        <p:spPr>
          <a:xfrm flipH="false" flipV="false" rot="0">
            <a:off x="653933" y="1932600"/>
            <a:ext cx="7025713" cy="4059739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4"/>
          <a:srcRect l="0" t="0" r="0" b="0"/>
          <a:stretch>
            <a:fillRect/>
          </a:stretch>
        </p:blipFill>
        <p:spPr>
          <a:xfrm flipH="false" flipV="false" rot="0">
            <a:off x="9411760" y="1932600"/>
            <a:ext cx="6278224" cy="4059739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3669069" y="616012"/>
            <a:ext cx="13835652" cy="75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sz="5076">
                <a:solidFill>
                  <a:srgbClr val="000000"/>
                </a:solidFill>
                <a:latin typeface="Arcade Gamer"/>
              </a:rPr>
              <a:t>RESULT AND INSIGHT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597095" y="6668614"/>
            <a:ext cx="7025713" cy="179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Tweet yang termasuk abusive(1) lebih sedikit dibandingkan yang bukan(0)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050519" y="596962"/>
            <a:ext cx="3345291" cy="170913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6895" y="-622233"/>
            <a:ext cx="3231363" cy="1650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618226" y="3101983"/>
            <a:ext cx="5396727" cy="682344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355235" y="7614503"/>
            <a:ext cx="2132964" cy="492911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41146" y="7460872"/>
            <a:ext cx="2150888" cy="4929118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2550872" y="218910"/>
            <a:ext cx="1125685" cy="996231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/>
          <a:srcRect l="0" t="0" r="0" b="0"/>
          <a:stretch>
            <a:fillRect/>
          </a:stretch>
        </p:blipFill>
        <p:spPr>
          <a:xfrm flipH="false" flipV="false" rot="0">
            <a:off x="653933" y="1605187"/>
            <a:ext cx="7080509" cy="4657401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4"/>
          <a:srcRect l="0" t="0" r="0" b="0"/>
          <a:stretch>
            <a:fillRect/>
          </a:stretch>
        </p:blipFill>
        <p:spPr>
          <a:xfrm flipH="false" flipV="false" rot="0">
            <a:off x="9600858" y="1605187"/>
            <a:ext cx="7055061" cy="4657401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3669069" y="616012"/>
            <a:ext cx="13835652" cy="75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sz="5076">
                <a:solidFill>
                  <a:srgbClr val="000000"/>
                </a:solidFill>
                <a:latin typeface="Arcade Gamer"/>
              </a:rPr>
              <a:t>RESULT AND INSIGHT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53933" y="6414988"/>
            <a:ext cx="7025713" cy="1199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Kebanyakan di sebuah tweet itu mempunyai 100 character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024806" y="6414988"/>
            <a:ext cx="7025713" cy="1199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Kebanyakan di sebuah tweet itu mempunyai 10 kata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050519" y="596962"/>
            <a:ext cx="3345291" cy="170913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6895" y="-622233"/>
            <a:ext cx="3231363" cy="1650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618226" y="3101983"/>
            <a:ext cx="5396727" cy="682344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499837" y="7476805"/>
            <a:ext cx="2132964" cy="492911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429277" y="7476805"/>
            <a:ext cx="2150888" cy="4929118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2550872" y="218910"/>
            <a:ext cx="1125685" cy="996231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/>
          <a:srcRect l="0" t="0" r="0" b="0"/>
          <a:stretch>
            <a:fillRect/>
          </a:stretch>
        </p:blipFill>
        <p:spPr>
          <a:xfrm flipH="false" flipV="false" rot="0">
            <a:off x="566645" y="1451532"/>
            <a:ext cx="7200289" cy="5787148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4"/>
          <a:srcRect l="0" t="0" r="0" b="0"/>
          <a:stretch>
            <a:fillRect/>
          </a:stretch>
        </p:blipFill>
        <p:spPr>
          <a:xfrm flipH="false" flipV="false" rot="0">
            <a:off x="8923600" y="1451532"/>
            <a:ext cx="6241849" cy="3933938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3669069" y="616012"/>
            <a:ext cx="13835652" cy="75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sz="5076">
                <a:solidFill>
                  <a:srgbClr val="000000"/>
                </a:solidFill>
                <a:latin typeface="Arcade Gamer"/>
              </a:rPr>
              <a:t>RESULT AND INSIGHT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66645" y="7238680"/>
            <a:ext cx="7025713" cy="179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Kata yang berawalan x** merupakan salah satu kata yang sering muncul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89720" y="5385470"/>
            <a:ext cx="7025713" cy="1199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Sebaran antara total kata dan total karakter merata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3956" y="5809337"/>
            <a:ext cx="19315912" cy="7177216"/>
            <a:chOff x="0" y="0"/>
            <a:chExt cx="25754550" cy="956962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1413448"/>
              <a:ext cx="3136786" cy="6661128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771976" y="2908493"/>
              <a:ext cx="3136786" cy="666112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541493" y="0"/>
              <a:ext cx="3136786" cy="6661128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1311010" y="1413448"/>
              <a:ext cx="3136786" cy="666112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5080527" y="547232"/>
              <a:ext cx="3136786" cy="6661128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848247" y="2908493"/>
              <a:ext cx="3136786" cy="6661128"/>
            </a:xfrm>
            <a:prstGeom prst="rect">
              <a:avLst/>
            </a:prstGeom>
          </p:spPr>
        </p:pic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2617764" y="1413448"/>
              <a:ext cx="3136786" cy="6661128"/>
            </a:xfrm>
            <a:prstGeom prst="rect">
              <a:avLst/>
            </a:prstGeom>
          </p:spPr>
        </p:pic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763307" y="2485215"/>
            <a:ext cx="3584014" cy="1831105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2096381" y="2919680"/>
            <a:ext cx="14095237" cy="2831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92"/>
              </a:lnSpc>
            </a:pPr>
            <a:r>
              <a:rPr lang="en-US" sz="9993">
                <a:solidFill>
                  <a:srgbClr val="000000"/>
                </a:solidFill>
                <a:latin typeface="Arcade Gamer"/>
              </a:rPr>
              <a:t>SUMMARY AND RECOMENDATION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9394076" y="32469"/>
            <a:ext cx="1125685" cy="99623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386145" y="-557361"/>
            <a:ext cx="4420491" cy="2258469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382227" y="1456570"/>
            <a:ext cx="5597208" cy="5516369"/>
            <a:chOff x="0" y="0"/>
            <a:chExt cx="1383186" cy="1363209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1383186" cy="1363209"/>
            </a:xfrm>
            <a:custGeom>
              <a:avLst/>
              <a:gdLst/>
              <a:ahLst/>
              <a:cxnLst/>
              <a:rect r="r" b="b" t="t" l="l"/>
              <a:pathLst>
                <a:path h="1363209" w="1383186">
                  <a:moveTo>
                    <a:pt x="0" y="0"/>
                  </a:moveTo>
                  <a:lnTo>
                    <a:pt x="1383186" y="0"/>
                  </a:lnTo>
                  <a:lnTo>
                    <a:pt x="1383186" y="1363209"/>
                  </a:lnTo>
                  <a:lnTo>
                    <a:pt x="0" y="1363209"/>
                  </a:lnTo>
                  <a:close/>
                </a:path>
              </a:pathLst>
            </a:custGeom>
            <a:solidFill>
              <a:srgbClr val="F0F9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667423" y="3786077"/>
            <a:ext cx="4420491" cy="2258469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1380005" y="1456570"/>
            <a:ext cx="5076143" cy="5516369"/>
            <a:chOff x="0" y="0"/>
            <a:chExt cx="1254420" cy="1363209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1254420" cy="1363209"/>
            </a:xfrm>
            <a:custGeom>
              <a:avLst/>
              <a:gdLst/>
              <a:ahLst/>
              <a:cxnLst/>
              <a:rect r="r" b="b" t="t" l="l"/>
              <a:pathLst>
                <a:path h="1363209" w="1254420">
                  <a:moveTo>
                    <a:pt x="0" y="0"/>
                  </a:moveTo>
                  <a:lnTo>
                    <a:pt x="1254420" y="0"/>
                  </a:lnTo>
                  <a:lnTo>
                    <a:pt x="1254420" y="1363209"/>
                  </a:lnTo>
                  <a:lnTo>
                    <a:pt x="0" y="1363209"/>
                  </a:lnTo>
                  <a:close/>
                </a:path>
              </a:pathLst>
            </a:custGeom>
            <a:solidFill>
              <a:srgbClr val="F0F9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719000" y="8416653"/>
            <a:ext cx="4420491" cy="2258469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774091" y="2757301"/>
            <a:ext cx="4928827" cy="3832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6"/>
              </a:lnSpc>
            </a:pPr>
            <a:r>
              <a:rPr lang="en-US" sz="2531">
                <a:solidFill>
                  <a:srgbClr val="272727"/>
                </a:solidFill>
                <a:latin typeface="Agrandir"/>
              </a:rPr>
              <a:t>Data yang dipakai adalah data twitter yang diambil dari kaggle. data dapat didownload dari link berikut https://www.kaggle.com/datasets/ilhamfp31/indonesian-abusive-and-hate-speech-twitter-text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2009" y="1940181"/>
            <a:ext cx="3840479" cy="555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6"/>
              </a:lnSpc>
            </a:pPr>
            <a:r>
              <a:rPr lang="en-US" sz="3266">
                <a:solidFill>
                  <a:srgbClr val="272727"/>
                </a:solidFill>
                <a:latin typeface="Agrandir Medium"/>
              </a:rPr>
              <a:t>SUMBER DATA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707831" y="2940735"/>
            <a:ext cx="4420491" cy="1538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</a:pPr>
            <a:r>
              <a:rPr lang="en-US" sz="2625">
                <a:solidFill>
                  <a:srgbClr val="272727"/>
                </a:solidFill>
                <a:latin typeface="Agrandir"/>
              </a:rPr>
              <a:t>Metode Analisis data yang digunakan adalah Descriptive Analytics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707831" y="2026159"/>
            <a:ext cx="4420491" cy="469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1"/>
              </a:lnSpc>
            </a:pPr>
            <a:r>
              <a:rPr lang="en-US" sz="2766">
                <a:solidFill>
                  <a:srgbClr val="272727"/>
                </a:solidFill>
                <a:latin typeface="Agrandir Medium"/>
              </a:rPr>
              <a:t>METODE ANALISIS DATA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737096" y="3786077"/>
            <a:ext cx="2213074" cy="130772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84000">
            <a:off x="10346855" y="2088400"/>
            <a:ext cx="6392543" cy="6975989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4332" y="133610"/>
            <a:ext cx="4420491" cy="225846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473680" y="7756183"/>
            <a:ext cx="4692042" cy="2397207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705714" y="4827951"/>
            <a:ext cx="4692042" cy="2397207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756922" y="1779168"/>
            <a:ext cx="8361427" cy="1263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76"/>
              </a:lnSpc>
            </a:pPr>
            <a:r>
              <a:rPr lang="en-US" sz="8575">
                <a:solidFill>
                  <a:srgbClr val="000000"/>
                </a:solidFill>
                <a:latin typeface="Arcade Gamer"/>
              </a:rPr>
              <a:t>SUMMARY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22902" y="3165079"/>
            <a:ext cx="6229467" cy="500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5110" indent="-282555" lvl="1">
              <a:lnSpc>
                <a:spcPts val="3926"/>
              </a:lnSpc>
              <a:buFont typeface="Arial"/>
              <a:buChar char="•"/>
            </a:pPr>
            <a:r>
              <a:rPr lang="en-US" sz="2617">
                <a:solidFill>
                  <a:srgbClr val="272727"/>
                </a:solidFill>
                <a:latin typeface="Agrandir"/>
              </a:rPr>
              <a:t>netizen indonesia lebih suka melakukan Abusive dibandingkan hate speech</a:t>
            </a:r>
          </a:p>
          <a:p>
            <a:pPr marL="565110" indent="-282555" lvl="1">
              <a:lnSpc>
                <a:spcPts val="3926"/>
              </a:lnSpc>
              <a:buFont typeface="Arial"/>
              <a:buChar char="•"/>
            </a:pPr>
            <a:r>
              <a:rPr lang="en-US" sz="2617">
                <a:solidFill>
                  <a:srgbClr val="272727"/>
                </a:solidFill>
                <a:latin typeface="Agrandir"/>
              </a:rPr>
              <a:t>Rata-rata di sebuah tweet itu mempunyai 100 character dan 10 kata</a:t>
            </a:r>
          </a:p>
          <a:p>
            <a:pPr marL="565110" indent="-282555" lvl="1">
              <a:lnSpc>
                <a:spcPts val="3926"/>
              </a:lnSpc>
              <a:buFont typeface="Arial"/>
              <a:buChar char="•"/>
            </a:pPr>
            <a:r>
              <a:rPr lang="en-US" sz="2617">
                <a:solidFill>
                  <a:srgbClr val="272727"/>
                </a:solidFill>
                <a:latin typeface="Agrandir"/>
              </a:rPr>
              <a:t>User Twitter suka menggunakan emoji dalam ngetweet sesuatu karena pada wordcloud kata xf0 dsb banyak keluar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1009631" y="7258067"/>
            <a:ext cx="1125685" cy="99623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84000">
            <a:off x="10346855" y="2088400"/>
            <a:ext cx="6392543" cy="6975989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4332" y="133610"/>
            <a:ext cx="4420491" cy="225846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473680" y="7756183"/>
            <a:ext cx="4692042" cy="2397207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705714" y="4827951"/>
            <a:ext cx="4692042" cy="2397207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756922" y="1779168"/>
            <a:ext cx="11737655" cy="1263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76"/>
              </a:lnSpc>
            </a:pPr>
            <a:r>
              <a:rPr lang="en-US" sz="8575">
                <a:solidFill>
                  <a:srgbClr val="000000"/>
                </a:solidFill>
                <a:latin typeface="Arcade Gamer"/>
              </a:rPr>
              <a:t>RECOMENDATION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086260"/>
            <a:ext cx="6229467" cy="252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5110" indent="-282555" lvl="1">
              <a:lnSpc>
                <a:spcPts val="3926"/>
              </a:lnSpc>
              <a:buFont typeface="Arial"/>
              <a:buChar char="•"/>
            </a:pPr>
            <a:r>
              <a:rPr lang="en-US" sz="2617">
                <a:solidFill>
                  <a:srgbClr val="272727"/>
                </a:solidFill>
                <a:latin typeface="Agrandir"/>
              </a:rPr>
              <a:t>netizen indonesia perlu belajar lebih banyak tentang sopan santun ketika bermain sosial media</a:t>
            </a:r>
          </a:p>
          <a:p>
            <a:pPr marL="565110" indent="-282555" lvl="1">
              <a:lnSpc>
                <a:spcPts val="3926"/>
              </a:lnSpc>
              <a:buFont typeface="Arial"/>
              <a:buChar char="•"/>
            </a:pPr>
            <a:r>
              <a:rPr lang="en-US" sz="2617">
                <a:solidFill>
                  <a:srgbClr val="272727"/>
                </a:solidFill>
                <a:latin typeface="Agrandir"/>
              </a:rPr>
              <a:t>netizen indonesia harus lebih banyak ngetweet yang berbau positif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1009631" y="7258067"/>
            <a:ext cx="1125685" cy="99623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559572" y="6636089"/>
            <a:ext cx="2978174" cy="632430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723028" y="3962692"/>
            <a:ext cx="2978174" cy="632430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100359" y="5625037"/>
            <a:ext cx="2978174" cy="632430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418888" y="1491283"/>
            <a:ext cx="4837277" cy="2471409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559572" y="-529136"/>
            <a:ext cx="5233520" cy="2673853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816305" y="2394006"/>
            <a:ext cx="8940943" cy="2696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89"/>
              </a:lnSpc>
            </a:pPr>
            <a:r>
              <a:rPr lang="en-US" sz="9523">
                <a:solidFill>
                  <a:srgbClr val="000000"/>
                </a:solidFill>
                <a:latin typeface="Arcade Gamer"/>
              </a:rPr>
              <a:t>API CLEANSING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1900237" y="942999"/>
            <a:ext cx="1708300" cy="151184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464288" y="6634471"/>
            <a:ext cx="2891385" cy="259173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398194" y="7595182"/>
            <a:ext cx="2538759" cy="233565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258" y="7448122"/>
            <a:ext cx="2079916" cy="262977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08084" y="6783159"/>
            <a:ext cx="2079916" cy="262977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2683531" y="8403526"/>
            <a:ext cx="3543105" cy="170954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88819" y="7742242"/>
            <a:ext cx="1036183" cy="2335659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203397" y="7448122"/>
            <a:ext cx="941781" cy="2071919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38074" y="2485215"/>
            <a:ext cx="3584014" cy="1831105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7"/>
          <a:srcRect l="0" t="0" r="0" b="0"/>
          <a:stretch>
            <a:fillRect/>
          </a:stretch>
        </p:blipFill>
        <p:spPr>
          <a:xfrm flipH="false" flipV="false" rot="0">
            <a:off x="942973" y="2014301"/>
            <a:ext cx="1125685" cy="996231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8"/>
          <a:srcRect l="0" t="507" r="0" b="507"/>
          <a:stretch>
            <a:fillRect/>
          </a:stretch>
        </p:blipFill>
        <p:spPr>
          <a:xfrm flipH="false" flipV="false" rot="0">
            <a:off x="4848665" y="2283136"/>
            <a:ext cx="9273946" cy="6975164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3664365" y="875490"/>
            <a:ext cx="11642546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Canva Sans"/>
              </a:rPr>
              <a:t>Clean Text 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464288" y="6634471"/>
            <a:ext cx="2891385" cy="259173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398194" y="7595182"/>
            <a:ext cx="2538759" cy="233565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258" y="7448122"/>
            <a:ext cx="2079916" cy="262977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08084" y="6783159"/>
            <a:ext cx="2079916" cy="262977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2683531" y="8403526"/>
            <a:ext cx="3543105" cy="170954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88819" y="7742242"/>
            <a:ext cx="1036183" cy="2335659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203397" y="7448122"/>
            <a:ext cx="941781" cy="2071919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38074" y="2485215"/>
            <a:ext cx="3584014" cy="1831105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7"/>
          <a:srcRect l="0" t="0" r="0" b="0"/>
          <a:stretch>
            <a:fillRect/>
          </a:stretch>
        </p:blipFill>
        <p:spPr>
          <a:xfrm flipH="false" flipV="false" rot="0">
            <a:off x="942973" y="2014301"/>
            <a:ext cx="1125685" cy="996231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8"/>
          <a:srcRect l="0" t="0" r="0" b="0"/>
          <a:stretch>
            <a:fillRect/>
          </a:stretch>
        </p:blipFill>
        <p:spPr>
          <a:xfrm flipH="false" flipV="false" rot="0">
            <a:off x="353910" y="2606870"/>
            <a:ext cx="8202348" cy="6303201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9"/>
          <a:srcRect l="0" t="0" r="0" b="0"/>
          <a:stretch>
            <a:fillRect/>
          </a:stretch>
        </p:blipFill>
        <p:spPr>
          <a:xfrm flipH="false" flipV="false" rot="0">
            <a:off x="9175382" y="2512417"/>
            <a:ext cx="7282272" cy="6492005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3664365" y="875490"/>
            <a:ext cx="11642546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Canva Sans"/>
              </a:rPr>
              <a:t>Clean CSV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464288" y="6634471"/>
            <a:ext cx="2891385" cy="259173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398194" y="7595182"/>
            <a:ext cx="2538759" cy="233565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258" y="7448122"/>
            <a:ext cx="2079916" cy="262977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08084" y="6783159"/>
            <a:ext cx="2079916" cy="262977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2683531" y="8403526"/>
            <a:ext cx="3543105" cy="170954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88819" y="7742242"/>
            <a:ext cx="1036183" cy="2335659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203397" y="7448122"/>
            <a:ext cx="941781" cy="2071919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38074" y="2485215"/>
            <a:ext cx="3584014" cy="1831105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7"/>
          <a:srcRect l="0" t="0" r="0" b="0"/>
          <a:stretch>
            <a:fillRect/>
          </a:stretch>
        </p:blipFill>
        <p:spPr>
          <a:xfrm flipH="false" flipV="false" rot="0">
            <a:off x="942973" y="2014301"/>
            <a:ext cx="1125685" cy="996231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8"/>
          <a:srcRect l="0" t="0" r="0" b="0"/>
          <a:stretch>
            <a:fillRect/>
          </a:stretch>
        </p:blipFill>
        <p:spPr>
          <a:xfrm flipH="false" flipV="false" rot="0">
            <a:off x="5309428" y="1900942"/>
            <a:ext cx="7669145" cy="1520011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9"/>
          <a:srcRect l="0" t="0" r="0" b="0"/>
          <a:stretch>
            <a:fillRect/>
          </a:stretch>
        </p:blipFill>
        <p:spPr>
          <a:xfrm flipH="false" flipV="false" rot="0">
            <a:off x="3976543" y="3603615"/>
            <a:ext cx="11018191" cy="5654685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3664365" y="291217"/>
            <a:ext cx="11642546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Canva Sans"/>
              </a:rPr>
              <a:t>Demo API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464288" y="6634471"/>
            <a:ext cx="2891385" cy="259173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398194" y="7595182"/>
            <a:ext cx="2538759" cy="233565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258" y="7448122"/>
            <a:ext cx="2079916" cy="262977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08084" y="6783159"/>
            <a:ext cx="2079916" cy="262977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2683531" y="8403526"/>
            <a:ext cx="3543105" cy="170954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88819" y="7742242"/>
            <a:ext cx="1036183" cy="2335659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203397" y="7448122"/>
            <a:ext cx="941781" cy="2071919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38074" y="2485215"/>
            <a:ext cx="3584014" cy="1831105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7"/>
          <a:srcRect l="0" t="0" r="0" b="0"/>
          <a:stretch>
            <a:fillRect/>
          </a:stretch>
        </p:blipFill>
        <p:spPr>
          <a:xfrm flipH="false" flipV="false" rot="0">
            <a:off x="942973" y="2014301"/>
            <a:ext cx="1125685" cy="996231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8"/>
          <a:srcRect l="0" t="0" r="0" b="0"/>
          <a:stretch>
            <a:fillRect/>
          </a:stretch>
        </p:blipFill>
        <p:spPr>
          <a:xfrm flipH="false" flipV="false" rot="0">
            <a:off x="2452992" y="1852483"/>
            <a:ext cx="13382015" cy="6582034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3664365" y="291217"/>
            <a:ext cx="11642546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Canva Sans"/>
              </a:rPr>
              <a:t>Demo API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464288" y="6634471"/>
            <a:ext cx="2891385" cy="259173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398194" y="7595182"/>
            <a:ext cx="2538759" cy="233565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258" y="7448122"/>
            <a:ext cx="2079916" cy="262977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08084" y="6783159"/>
            <a:ext cx="2079916" cy="262977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2683531" y="8403526"/>
            <a:ext cx="3543105" cy="170954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88819" y="7742242"/>
            <a:ext cx="1036183" cy="2335659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203397" y="7448122"/>
            <a:ext cx="941781" cy="2071919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38074" y="2485215"/>
            <a:ext cx="3584014" cy="1831105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7"/>
          <a:srcRect l="0" t="0" r="0" b="0"/>
          <a:stretch>
            <a:fillRect/>
          </a:stretch>
        </p:blipFill>
        <p:spPr>
          <a:xfrm flipH="false" flipV="false" rot="0">
            <a:off x="942973" y="2014301"/>
            <a:ext cx="1125685" cy="996231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8"/>
          <a:srcRect l="0" t="0" r="0" b="0"/>
          <a:stretch>
            <a:fillRect/>
          </a:stretch>
        </p:blipFill>
        <p:spPr>
          <a:xfrm flipH="false" flipV="false" rot="0">
            <a:off x="2429742" y="1717060"/>
            <a:ext cx="13428517" cy="6852880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3664365" y="291217"/>
            <a:ext cx="11642546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Canva Sans"/>
              </a:rPr>
              <a:t>Demo API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464288" y="6634471"/>
            <a:ext cx="2891385" cy="259173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398194" y="7595182"/>
            <a:ext cx="2538759" cy="233565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258" y="7448122"/>
            <a:ext cx="2079916" cy="262977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08084" y="6783159"/>
            <a:ext cx="2079916" cy="262977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2683531" y="8403526"/>
            <a:ext cx="3543105" cy="170954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88819" y="7742242"/>
            <a:ext cx="1036183" cy="2335659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203397" y="7448122"/>
            <a:ext cx="941781" cy="2071919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38074" y="2485215"/>
            <a:ext cx="3584014" cy="1831105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7"/>
          <a:srcRect l="0" t="0" r="0" b="0"/>
          <a:stretch>
            <a:fillRect/>
          </a:stretch>
        </p:blipFill>
        <p:spPr>
          <a:xfrm flipH="false" flipV="false" rot="0">
            <a:off x="942973" y="2014301"/>
            <a:ext cx="1125685" cy="996231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8"/>
          <a:srcRect l="0" t="0" r="0" b="0"/>
          <a:stretch>
            <a:fillRect/>
          </a:stretch>
        </p:blipFill>
        <p:spPr>
          <a:xfrm flipH="false" flipV="false" rot="0">
            <a:off x="2422237" y="1752626"/>
            <a:ext cx="13443527" cy="6781748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3664365" y="291217"/>
            <a:ext cx="11642546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Canva Sans"/>
              </a:rPr>
              <a:t>Demo API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464288" y="6634471"/>
            <a:ext cx="2891385" cy="259173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398194" y="7595182"/>
            <a:ext cx="2538759" cy="233565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258" y="7448122"/>
            <a:ext cx="2079916" cy="262977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08084" y="6783159"/>
            <a:ext cx="2079916" cy="262977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2683531" y="8403526"/>
            <a:ext cx="3543105" cy="170954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88819" y="7742242"/>
            <a:ext cx="1036183" cy="2335659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203397" y="7448122"/>
            <a:ext cx="941781" cy="2071919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38074" y="2485215"/>
            <a:ext cx="3584014" cy="1831105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7"/>
          <a:srcRect l="0" t="0" r="0" b="0"/>
          <a:stretch>
            <a:fillRect/>
          </a:stretch>
        </p:blipFill>
        <p:spPr>
          <a:xfrm flipH="false" flipV="false" rot="0">
            <a:off x="942973" y="2014301"/>
            <a:ext cx="1125685" cy="996231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8"/>
          <a:srcRect l="0" t="0" r="0" b="0"/>
          <a:stretch>
            <a:fillRect/>
          </a:stretch>
        </p:blipFill>
        <p:spPr>
          <a:xfrm flipH="false" flipV="false" rot="0">
            <a:off x="2445940" y="2680558"/>
            <a:ext cx="13420856" cy="4102601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3664365" y="291217"/>
            <a:ext cx="11642546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Canva Sans"/>
              </a:rPr>
              <a:t>Demo API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01553" y="8877726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sp>
        <p:nvSpPr>
          <p:cNvPr name="TextBox 7" id="7"/>
          <p:cNvSpPr txBox="true"/>
          <p:nvPr/>
        </p:nvSpPr>
        <p:spPr>
          <a:xfrm rot="0">
            <a:off x="1881792" y="1586952"/>
            <a:ext cx="14524416" cy="134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23"/>
              </a:lnSpc>
            </a:pPr>
            <a:r>
              <a:rPr lang="en-US" sz="9087">
                <a:solidFill>
                  <a:srgbClr val="000000"/>
                </a:solidFill>
                <a:latin typeface="Arcade Gamer"/>
              </a:rPr>
              <a:t>TOPIC OUTLINE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228789" y="2238739"/>
            <a:ext cx="3584014" cy="1831105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553116" y="1194137"/>
            <a:ext cx="3836602" cy="1960155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729707" y="-1366976"/>
            <a:ext cx="3836602" cy="1960155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798902" y="6269494"/>
            <a:ext cx="3096915" cy="2849161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660589" y="3835775"/>
            <a:ext cx="2213074" cy="1307725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87878" y="3835775"/>
            <a:ext cx="2213074" cy="1307725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731038" y="3881127"/>
            <a:ext cx="2213074" cy="1307725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779076" y="5323384"/>
            <a:ext cx="3700120" cy="558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6"/>
              </a:lnSpc>
            </a:pPr>
            <a:r>
              <a:rPr lang="en-US" sz="3285">
                <a:solidFill>
                  <a:srgbClr val="272727"/>
                </a:solidFill>
                <a:latin typeface="Agrandir Medium"/>
              </a:rPr>
              <a:t>BACKGROUND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879648" y="5342160"/>
            <a:ext cx="3700120" cy="1012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6"/>
              </a:lnSpc>
            </a:pPr>
            <a:r>
              <a:rPr lang="en-US" sz="3285">
                <a:solidFill>
                  <a:srgbClr val="272727"/>
                </a:solidFill>
                <a:latin typeface="Agrandir Medium"/>
              </a:rPr>
              <a:t>ANALYTIC PROCESS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020064" y="5342160"/>
            <a:ext cx="3700120" cy="1012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6"/>
              </a:lnSpc>
            </a:pPr>
            <a:r>
              <a:rPr lang="en-US" sz="3285">
                <a:solidFill>
                  <a:srgbClr val="272727"/>
                </a:solidFill>
                <a:latin typeface="Agrandir Medium"/>
              </a:rPr>
              <a:t>RESULT AND INSIGHT</a:t>
            </a:r>
          </a:p>
        </p:txBody>
      </p:sp>
      <p:pic>
        <p:nvPicPr>
          <p:cNvPr name="Picture 19" id="19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831581" y="6128464"/>
            <a:ext cx="3853234" cy="3453899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1723242" y="8022952"/>
            <a:ext cx="3543105" cy="1709548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03889" y="8606965"/>
            <a:ext cx="1302671" cy="1302671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479196" y="6815509"/>
            <a:ext cx="1181394" cy="3094126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5798902" y="8606965"/>
            <a:ext cx="1302671" cy="1302671"/>
          </a:xfrm>
          <a:prstGeom prst="rect">
            <a:avLst/>
          </a:prstGeom>
        </p:spPr>
      </p:pic>
      <p:pic>
        <p:nvPicPr>
          <p:cNvPr name="Picture 24" id="24"/>
          <p:cNvPicPr>
            <a:picLocks noChangeAspect="true"/>
          </p:cNvPicPr>
          <p:nvPr/>
        </p:nvPicPr>
        <p:blipFill>
          <a:blip r:embed="rId17"/>
          <a:srcRect l="0" t="0" r="0" b="0"/>
          <a:stretch>
            <a:fillRect/>
          </a:stretch>
        </p:blipFill>
        <p:spPr>
          <a:xfrm flipH="false" flipV="false" rot="0">
            <a:off x="1025035" y="3073613"/>
            <a:ext cx="1125685" cy="996231"/>
          </a:xfrm>
          <a:prstGeom prst="rect">
            <a:avLst/>
          </a:prstGeom>
        </p:spPr>
      </p:pic>
      <p:pic>
        <p:nvPicPr>
          <p:cNvPr name="Picture 25" id="25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801486" y="3835775"/>
            <a:ext cx="2213074" cy="1307725"/>
          </a:xfrm>
          <a:prstGeom prst="rect">
            <a:avLst/>
          </a:prstGeom>
        </p:spPr>
      </p:pic>
      <p:sp>
        <p:nvSpPr>
          <p:cNvPr name="TextBox 26" id="26"/>
          <p:cNvSpPr txBox="true"/>
          <p:nvPr/>
        </p:nvSpPr>
        <p:spPr>
          <a:xfrm rot="0">
            <a:off x="12886218" y="5342160"/>
            <a:ext cx="4043610" cy="1012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6"/>
              </a:lnSpc>
            </a:pPr>
            <a:r>
              <a:rPr lang="en-US" sz="3285">
                <a:solidFill>
                  <a:srgbClr val="272727"/>
                </a:solidFill>
                <a:latin typeface="Agrandir Medium"/>
              </a:rPr>
              <a:t>SUMMARY AND RECOMENDATION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464288" y="6634471"/>
            <a:ext cx="2891385" cy="259173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398194" y="7595182"/>
            <a:ext cx="2538759" cy="233565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258" y="7448122"/>
            <a:ext cx="2079916" cy="262977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08084" y="6783159"/>
            <a:ext cx="2079916" cy="262977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2683531" y="8403526"/>
            <a:ext cx="3543105" cy="170954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88819" y="7742242"/>
            <a:ext cx="1036183" cy="2335659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203397" y="7448122"/>
            <a:ext cx="941781" cy="2071919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38074" y="2485215"/>
            <a:ext cx="3584014" cy="1831105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7"/>
          <a:srcRect l="0" t="0" r="0" b="0"/>
          <a:stretch>
            <a:fillRect/>
          </a:stretch>
        </p:blipFill>
        <p:spPr>
          <a:xfrm flipH="false" flipV="false" rot="0">
            <a:off x="942973" y="2014301"/>
            <a:ext cx="1125685" cy="996231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8"/>
          <a:srcRect l="0" t="0" r="0" b="0"/>
          <a:stretch>
            <a:fillRect/>
          </a:stretch>
        </p:blipFill>
        <p:spPr>
          <a:xfrm flipH="false" flipV="false" rot="0">
            <a:off x="2424560" y="1794390"/>
            <a:ext cx="13438881" cy="6698221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3664365" y="291217"/>
            <a:ext cx="11642546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Canva Sans"/>
              </a:rPr>
              <a:t>Demo API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464288" y="6634471"/>
            <a:ext cx="2891385" cy="259173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398194" y="7595182"/>
            <a:ext cx="2538759" cy="233565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258" y="7448122"/>
            <a:ext cx="2079916" cy="262977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08084" y="6783159"/>
            <a:ext cx="2079916" cy="262977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2683531" y="8403526"/>
            <a:ext cx="3543105" cy="170954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88819" y="7742242"/>
            <a:ext cx="1036183" cy="2335659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203397" y="7448122"/>
            <a:ext cx="941781" cy="2071919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38074" y="2485215"/>
            <a:ext cx="3584014" cy="1831105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7"/>
          <a:srcRect l="0" t="0" r="0" b="0"/>
          <a:stretch>
            <a:fillRect/>
          </a:stretch>
        </p:blipFill>
        <p:spPr>
          <a:xfrm flipH="false" flipV="false" rot="0">
            <a:off x="942973" y="2014301"/>
            <a:ext cx="1125685" cy="996231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8"/>
          <a:srcRect l="0" t="0" r="0" b="0"/>
          <a:stretch>
            <a:fillRect/>
          </a:stretch>
        </p:blipFill>
        <p:spPr>
          <a:xfrm flipH="false" flipV="false" rot="0">
            <a:off x="2433090" y="2023391"/>
            <a:ext cx="13421819" cy="6240219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3664365" y="291217"/>
            <a:ext cx="11642546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Canva Sans"/>
              </a:rPr>
              <a:t>Demo API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360006" y="5790530"/>
            <a:ext cx="7567988" cy="3651554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142667" y="2138976"/>
            <a:ext cx="5776095" cy="730310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3637150" y="3752472"/>
            <a:ext cx="6563830" cy="6038724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3128260" y="3781047"/>
            <a:ext cx="12031480" cy="1266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27"/>
              </a:lnSpc>
            </a:pPr>
            <a:r>
              <a:rPr lang="en-US" sz="8530">
                <a:solidFill>
                  <a:srgbClr val="000000"/>
                </a:solidFill>
                <a:latin typeface="Arcade Gamer"/>
              </a:rPr>
              <a:t>THANK YOU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38074" y="1921367"/>
            <a:ext cx="3584014" cy="1831105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15884588" y="1530666"/>
            <a:ext cx="1374712" cy="12166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3956" y="5809337"/>
            <a:ext cx="19315912" cy="7177216"/>
            <a:chOff x="0" y="0"/>
            <a:chExt cx="25754550" cy="956962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1413448"/>
              <a:ext cx="3136786" cy="6661128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771976" y="2908493"/>
              <a:ext cx="3136786" cy="666112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541493" y="0"/>
              <a:ext cx="3136786" cy="6661128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1311010" y="1413448"/>
              <a:ext cx="3136786" cy="666112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5080527" y="547232"/>
              <a:ext cx="3136786" cy="6661128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848247" y="2908493"/>
              <a:ext cx="3136786" cy="6661128"/>
            </a:xfrm>
            <a:prstGeom prst="rect">
              <a:avLst/>
            </a:prstGeom>
          </p:spPr>
        </p:pic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2617764" y="1413448"/>
              <a:ext cx="3136786" cy="6661128"/>
            </a:xfrm>
            <a:prstGeom prst="rect">
              <a:avLst/>
            </a:prstGeom>
          </p:spPr>
        </p:pic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763307" y="2485215"/>
            <a:ext cx="3584014" cy="1831105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2096381" y="3595803"/>
            <a:ext cx="14095237" cy="1479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92"/>
              </a:lnSpc>
            </a:pPr>
            <a:r>
              <a:rPr lang="en-US" sz="9993">
                <a:solidFill>
                  <a:srgbClr val="000000"/>
                </a:solidFill>
                <a:latin typeface="Arcade Gamer"/>
              </a:rPr>
              <a:t>BACKGROUND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9394076" y="32469"/>
            <a:ext cx="1125685" cy="9962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902298" y="-393928"/>
            <a:ext cx="5233520" cy="267385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789355" y="614738"/>
            <a:ext cx="8709289" cy="846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24"/>
              </a:lnSpc>
            </a:pPr>
            <a:r>
              <a:rPr lang="en-US" sz="5723">
                <a:solidFill>
                  <a:srgbClr val="000000"/>
                </a:solidFill>
                <a:latin typeface="Arcade Gamer"/>
              </a:rPr>
              <a:t>BACKGROUND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4079507" y="670856"/>
            <a:ext cx="1708300" cy="1511845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28700" y="2087451"/>
            <a:ext cx="16756773" cy="748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46"/>
              </a:lnSpc>
            </a:pPr>
            <a:r>
              <a:rPr lang="en-US" sz="3532">
                <a:solidFill>
                  <a:srgbClr val="000000"/>
                </a:solidFill>
                <a:latin typeface="Canva Sans"/>
              </a:rPr>
              <a:t>        Berdasarkan hasil survey microsoft, indonesia merupakan salah satu negara yang tingkat kesopanannya sangat rendah ketika bermain sosial media. Dimana indonesia menempati rangking ke-29 dari 32 negara.</a:t>
            </a:r>
          </a:p>
          <a:p>
            <a:pPr>
              <a:lnSpc>
                <a:spcPts val="4946"/>
              </a:lnSpc>
            </a:pPr>
          </a:p>
          <a:p>
            <a:pPr>
              <a:lnSpc>
                <a:spcPts val="4946"/>
              </a:lnSpc>
            </a:pPr>
            <a:r>
              <a:rPr lang="en-US" sz="3532">
                <a:solidFill>
                  <a:srgbClr val="000000"/>
                </a:solidFill>
                <a:latin typeface="Canva Sans"/>
              </a:rPr>
              <a:t>        Berdasarkan dari fakta diatas, maka kita bisa menyimpulkan bahwa akan ada banyak sekali komentar dati netizen indonesia yang berbau hate-speech dan sebagainya. maka dari itu perlu dicari tau bagaimana pola komentar negatif dan karateristiknya.</a:t>
            </a:r>
          </a:p>
          <a:p>
            <a:pPr>
              <a:lnSpc>
                <a:spcPts val="4946"/>
              </a:lnSpc>
            </a:pPr>
          </a:p>
          <a:p>
            <a:pPr>
              <a:lnSpc>
                <a:spcPts val="4946"/>
              </a:lnSpc>
            </a:pPr>
            <a:r>
              <a:rPr lang="en-US" sz="3532">
                <a:solidFill>
                  <a:srgbClr val="000000"/>
                </a:solidFill>
                <a:latin typeface="Canva Sans"/>
              </a:rPr>
              <a:t>        Oleh karena itu penelitian ini bertujuan untuk melihat kira-kira sebanyak apa netizen indonesia melakukan hate speech dan abusive word di media sosial. Data media sosial yang dipakai untuk penelitian adalah Twitter.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3956" y="5809337"/>
            <a:ext cx="19315912" cy="7177216"/>
            <a:chOff x="0" y="0"/>
            <a:chExt cx="25754550" cy="956962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1413448"/>
              <a:ext cx="3136786" cy="6661128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771976" y="2908493"/>
              <a:ext cx="3136786" cy="666112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541493" y="0"/>
              <a:ext cx="3136786" cy="6661128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1311010" y="1413448"/>
              <a:ext cx="3136786" cy="666112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5080527" y="547232"/>
              <a:ext cx="3136786" cy="6661128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848247" y="2908493"/>
              <a:ext cx="3136786" cy="6661128"/>
            </a:xfrm>
            <a:prstGeom prst="rect">
              <a:avLst/>
            </a:prstGeom>
          </p:spPr>
        </p:pic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22617764" y="1413448"/>
              <a:ext cx="3136786" cy="6661128"/>
            </a:xfrm>
            <a:prstGeom prst="rect">
              <a:avLst/>
            </a:prstGeom>
          </p:spPr>
        </p:pic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763307" y="2485215"/>
            <a:ext cx="3584014" cy="1831105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43590" y="304987"/>
            <a:ext cx="3836602" cy="1960155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683159" y="-1227331"/>
            <a:ext cx="3836602" cy="1960155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53933" y="670856"/>
            <a:ext cx="2993575" cy="544286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2096381" y="2919680"/>
            <a:ext cx="14095237" cy="2831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92"/>
              </a:lnSpc>
            </a:pPr>
            <a:r>
              <a:rPr lang="en-US" sz="9993">
                <a:solidFill>
                  <a:srgbClr val="000000"/>
                </a:solidFill>
                <a:latin typeface="Arcade Gamer"/>
              </a:rPr>
              <a:t>ANALYTIC PROCESS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9394076" y="32469"/>
            <a:ext cx="1125685" cy="9962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050519" y="596962"/>
            <a:ext cx="3345291" cy="170913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6895" y="-622233"/>
            <a:ext cx="3231363" cy="1650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49465" y="717026"/>
            <a:ext cx="2993575" cy="54428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618226" y="3101983"/>
            <a:ext cx="5396727" cy="682344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2550872" y="218910"/>
            <a:ext cx="1125685" cy="996231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/>
          <a:srcRect l="1066" t="663" r="1066" b="0"/>
          <a:stretch>
            <a:fillRect/>
          </a:stretch>
        </p:blipFill>
        <p:spPr>
          <a:xfrm flipH="false" flipV="false" rot="0">
            <a:off x="683068" y="1796769"/>
            <a:ext cx="16921865" cy="3510664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3669069" y="623417"/>
            <a:ext cx="13835652" cy="75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sz="5076">
                <a:solidFill>
                  <a:srgbClr val="000000"/>
                </a:solidFill>
                <a:latin typeface="Arcade Gamer"/>
              </a:rPr>
              <a:t>EXPLORATORY DATA ANALYSIS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3068" y="5717008"/>
            <a:ext cx="7320193" cy="3242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62043" indent="-231022" lvl="1">
              <a:lnSpc>
                <a:spcPts val="3210"/>
              </a:lnSpc>
              <a:buFont typeface="Arial"/>
              <a:buChar char="•"/>
            </a:pPr>
            <a:r>
              <a:rPr lang="en-US" sz="2140">
                <a:solidFill>
                  <a:srgbClr val="272727"/>
                </a:solidFill>
                <a:latin typeface="Agrandir"/>
              </a:rPr>
              <a:t>HS : hate speech label;</a:t>
            </a:r>
          </a:p>
          <a:p>
            <a:pPr marL="462043" indent="-231022" lvl="1">
              <a:lnSpc>
                <a:spcPts val="3210"/>
              </a:lnSpc>
              <a:buFont typeface="Arial"/>
              <a:buChar char="•"/>
            </a:pPr>
            <a:r>
              <a:rPr lang="en-US" sz="2140">
                <a:solidFill>
                  <a:srgbClr val="272727"/>
                </a:solidFill>
                <a:latin typeface="Agrandir"/>
              </a:rPr>
              <a:t>Abusive : abusive language label;</a:t>
            </a:r>
          </a:p>
          <a:p>
            <a:pPr marL="462043" indent="-231022" lvl="1">
              <a:lnSpc>
                <a:spcPts val="3210"/>
              </a:lnSpc>
              <a:buFont typeface="Arial"/>
              <a:buChar char="•"/>
            </a:pPr>
            <a:r>
              <a:rPr lang="en-US" sz="2140">
                <a:solidFill>
                  <a:srgbClr val="272727"/>
                </a:solidFill>
                <a:latin typeface="Agrandir"/>
              </a:rPr>
              <a:t>HS_Individual : hate speech targeted to an individual;</a:t>
            </a:r>
          </a:p>
          <a:p>
            <a:pPr marL="462043" indent="-231022" lvl="1">
              <a:lnSpc>
                <a:spcPts val="3210"/>
              </a:lnSpc>
              <a:buFont typeface="Arial"/>
              <a:buChar char="•"/>
            </a:pPr>
            <a:r>
              <a:rPr lang="en-US" sz="2140">
                <a:solidFill>
                  <a:srgbClr val="272727"/>
                </a:solidFill>
                <a:latin typeface="Agrandir"/>
              </a:rPr>
              <a:t>HS_Group : hate speech targeted to a group;</a:t>
            </a:r>
          </a:p>
          <a:p>
            <a:pPr marL="462043" indent="-231022" lvl="1">
              <a:lnSpc>
                <a:spcPts val="3210"/>
              </a:lnSpc>
              <a:buFont typeface="Arial"/>
              <a:buChar char="•"/>
            </a:pPr>
            <a:r>
              <a:rPr lang="en-US" sz="2140">
                <a:solidFill>
                  <a:srgbClr val="272727"/>
                </a:solidFill>
                <a:latin typeface="Agrandir"/>
              </a:rPr>
              <a:t>HS_Religion : hate speech related to religion/creed;</a:t>
            </a:r>
          </a:p>
          <a:p>
            <a:pPr marL="462043" indent="-231022" lvl="1">
              <a:lnSpc>
                <a:spcPts val="3210"/>
              </a:lnSpc>
              <a:buFont typeface="Arial"/>
              <a:buChar char="•"/>
            </a:pPr>
            <a:r>
              <a:rPr lang="en-US" sz="2140">
                <a:solidFill>
                  <a:srgbClr val="272727"/>
                </a:solidFill>
                <a:latin typeface="Agrandir"/>
              </a:rPr>
              <a:t>HS_Race : hate speech related to race/ethnicity;</a:t>
            </a:r>
          </a:p>
          <a:p>
            <a:pPr marL="462043" indent="-231022" lvl="1">
              <a:lnSpc>
                <a:spcPts val="3210"/>
              </a:lnSpc>
              <a:buFont typeface="Arial"/>
              <a:buChar char="•"/>
            </a:pPr>
            <a:r>
              <a:rPr lang="en-US" sz="2140">
                <a:solidFill>
                  <a:srgbClr val="272727"/>
                </a:solidFill>
                <a:latin typeface="Agrandir"/>
              </a:rPr>
              <a:t>HS_Physical : hate speech related to physical/disability;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03261" y="5355058"/>
            <a:ext cx="6917826" cy="2683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3"/>
              </a:lnSpc>
            </a:pPr>
          </a:p>
          <a:p>
            <a:pPr marL="436646" indent="-218323" lvl="1">
              <a:lnSpc>
                <a:spcPts val="3033"/>
              </a:lnSpc>
              <a:buFont typeface="Arial"/>
              <a:buChar char="•"/>
            </a:pPr>
            <a:r>
              <a:rPr lang="en-US" sz="2022">
                <a:solidFill>
                  <a:srgbClr val="272727"/>
                </a:solidFill>
                <a:latin typeface="Agrandir"/>
              </a:rPr>
              <a:t>HS_Gender : hate speech related to gender/sexual orientation;</a:t>
            </a:r>
          </a:p>
          <a:p>
            <a:pPr marL="436646" indent="-218323" lvl="1">
              <a:lnSpc>
                <a:spcPts val="3033"/>
              </a:lnSpc>
              <a:buFont typeface="Arial"/>
              <a:buChar char="•"/>
            </a:pPr>
            <a:r>
              <a:rPr lang="en-US" sz="2022">
                <a:solidFill>
                  <a:srgbClr val="272727"/>
                </a:solidFill>
                <a:latin typeface="Agrandir"/>
              </a:rPr>
              <a:t>HS_Gender : hate related to other invective/slander;</a:t>
            </a:r>
          </a:p>
          <a:p>
            <a:pPr marL="436646" indent="-218323" lvl="1">
              <a:lnSpc>
                <a:spcPts val="3033"/>
              </a:lnSpc>
              <a:buFont typeface="Arial"/>
              <a:buChar char="•"/>
            </a:pPr>
            <a:r>
              <a:rPr lang="en-US" sz="2022">
                <a:solidFill>
                  <a:srgbClr val="272727"/>
                </a:solidFill>
                <a:latin typeface="Agrandir"/>
              </a:rPr>
              <a:t>HS_Weak : weak hate speech;</a:t>
            </a:r>
          </a:p>
          <a:p>
            <a:pPr marL="436646" indent="-218323" lvl="1">
              <a:lnSpc>
                <a:spcPts val="3033"/>
              </a:lnSpc>
              <a:buFont typeface="Arial"/>
              <a:buChar char="•"/>
            </a:pPr>
            <a:r>
              <a:rPr lang="en-US" sz="2022">
                <a:solidFill>
                  <a:srgbClr val="272727"/>
                </a:solidFill>
                <a:latin typeface="Agrandir"/>
              </a:rPr>
              <a:t>HS_Moderate : moderate hate speech;</a:t>
            </a:r>
          </a:p>
          <a:p>
            <a:pPr marL="436646" indent="-218323" lvl="1">
              <a:lnSpc>
                <a:spcPts val="3033"/>
              </a:lnSpc>
              <a:buFont typeface="Arial"/>
              <a:buChar char="•"/>
            </a:pPr>
            <a:r>
              <a:rPr lang="en-US" sz="2022">
                <a:solidFill>
                  <a:srgbClr val="272727"/>
                </a:solidFill>
                <a:latin typeface="Agrandir"/>
              </a:rPr>
              <a:t>HS_Strong : strong hate speech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050519" y="596962"/>
            <a:ext cx="3345291" cy="170913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6895" y="-622233"/>
            <a:ext cx="3231363" cy="1650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49465" y="717026"/>
            <a:ext cx="2993575" cy="54428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560936" y="2885230"/>
            <a:ext cx="5396727" cy="682344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2550872" y="218910"/>
            <a:ext cx="1125685" cy="996231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249465" y="1319877"/>
            <a:ext cx="5937703" cy="5863082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0"/>
          <a:srcRect l="0" t="0" r="610" b="0"/>
          <a:stretch>
            <a:fillRect/>
          </a:stretch>
        </p:blipFill>
        <p:spPr>
          <a:xfrm flipH="false" flipV="false" rot="0">
            <a:off x="6316213" y="1319877"/>
            <a:ext cx="4540304" cy="1885007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11013527" y="1319877"/>
            <a:ext cx="5609462" cy="5542364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3669069" y="623417"/>
            <a:ext cx="13835652" cy="75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sz="5076">
                <a:solidFill>
                  <a:srgbClr val="000000"/>
                </a:solidFill>
                <a:latin typeface="Arcade Gamer"/>
              </a:rPr>
              <a:t>EXPLORATORY DATA ANALYSIS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9465" y="7392509"/>
            <a:ext cx="15332155" cy="1199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data memiliki 131619 baris(satu baris untuk nama kolom) dan 13 kolom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data tidak memiliki data null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050519" y="596962"/>
            <a:ext cx="3345291" cy="170913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6895" y="-622233"/>
            <a:ext cx="3231363" cy="1650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49465" y="717026"/>
            <a:ext cx="2993575" cy="54428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-355235" y="9226203"/>
            <a:ext cx="18643235" cy="1409274"/>
            <a:chOff x="0" y="0"/>
            <a:chExt cx="24857646" cy="18790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857646" cy="1014865"/>
              <a:chOff x="0" y="0"/>
              <a:chExt cx="6306477" cy="257475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6306477" cy="257475"/>
              </a:xfrm>
              <a:custGeom>
                <a:avLst/>
                <a:gdLst/>
                <a:ahLst/>
                <a:cxnLst/>
                <a:rect r="r" b="b" t="t" l="l"/>
                <a:pathLst>
                  <a:path h="25747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257475"/>
                    </a:lnTo>
                    <a:lnTo>
                      <a:pt x="0" y="257475"/>
                    </a:lnTo>
                    <a:close/>
                  </a:path>
                </a:pathLst>
              </a:custGeom>
              <a:solidFill>
                <a:srgbClr val="5DBD39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54789"/>
              <a:ext cx="24857646" cy="1324243"/>
              <a:chOff x="0" y="0"/>
              <a:chExt cx="6306477" cy="3359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06477" cy="335965"/>
              </a:xfrm>
              <a:custGeom>
                <a:avLst/>
                <a:gdLst/>
                <a:ahLst/>
                <a:cxnLst/>
                <a:rect r="r" b="b" t="t" l="l"/>
                <a:pathLst>
                  <a:path h="335965" w="6306477">
                    <a:moveTo>
                      <a:pt x="0" y="0"/>
                    </a:moveTo>
                    <a:lnTo>
                      <a:pt x="6306477" y="0"/>
                    </a:lnTo>
                    <a:lnTo>
                      <a:pt x="6306477" y="335965"/>
                    </a:lnTo>
                    <a:lnTo>
                      <a:pt x="0" y="335965"/>
                    </a:lnTo>
                    <a:close/>
                  </a:path>
                </a:pathLst>
              </a:custGeom>
              <a:solidFill>
                <a:srgbClr val="6E421A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560936" y="2885230"/>
            <a:ext cx="5396727" cy="682344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2550872" y="218910"/>
            <a:ext cx="1125685" cy="996231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/>
          <a:srcRect l="0" t="7562" r="0" b="7562"/>
          <a:stretch>
            <a:fillRect/>
          </a:stretch>
        </p:blipFill>
        <p:spPr>
          <a:xfrm flipH="false" flipV="false" rot="0">
            <a:off x="249465" y="1675005"/>
            <a:ext cx="7381518" cy="1767481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0"/>
          <a:srcRect l="0" t="0" r="2166" b="0"/>
          <a:stretch>
            <a:fillRect/>
          </a:stretch>
        </p:blipFill>
        <p:spPr>
          <a:xfrm flipH="false" flipV="false" rot="0">
            <a:off x="9822500" y="1675005"/>
            <a:ext cx="5338517" cy="1767481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3669069" y="623417"/>
            <a:ext cx="13835652" cy="75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sz="5076">
                <a:solidFill>
                  <a:srgbClr val="000000"/>
                </a:solidFill>
                <a:latin typeface="Arcade Gamer"/>
              </a:rPr>
              <a:t>EXPLORATORY DATA ANALYSIS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3896412"/>
            <a:ext cx="7381518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data memiliki 125 baris yang duplikat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22981" y="3896412"/>
            <a:ext cx="6255782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menghapus data yang duplikat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DAFNDiXtkpg</dc:identifier>
  <dcterms:modified xsi:type="dcterms:W3CDTF">2011-08-01T06:04:30Z</dcterms:modified>
  <cp:revision>1</cp:revision>
  <dc:title>Blue Colorful Retro Vintage Illustrated Game Pixel Art Animated Presentation</dc:title>
</cp:coreProperties>
</file>

<file path=docProps/thumbnail.jpeg>
</file>